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8" r:id="rId3"/>
    <p:sldId id="259" r:id="rId4"/>
    <p:sldId id="260" r:id="rId5"/>
    <p:sldId id="261" r:id="rId6"/>
    <p:sldId id="262" r:id="rId7"/>
    <p:sldId id="263" r:id="rId8"/>
    <p:sldId id="264" r:id="rId9"/>
    <p:sldId id="273" r:id="rId10"/>
    <p:sldId id="265" r:id="rId11"/>
    <p:sldId id="266" r:id="rId12"/>
    <p:sldId id="274" r:id="rId13"/>
    <p:sldId id="267" r:id="rId14"/>
    <p:sldId id="268" r:id="rId15"/>
    <p:sldId id="269" r:id="rId16"/>
    <p:sldId id="270" r:id="rId17"/>
    <p:sldId id="271" r:id="rId18"/>
    <p:sldId id="275" r:id="rId19"/>
    <p:sldId id="27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53"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0704B20-DF20-4023-86F1-6EBCAAFB4E7E}" type="datetimeFigureOut">
              <a:rPr lang="en-IN" smtClean="0"/>
              <a:t>17-08-2020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135818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704B20-DF20-4023-86F1-6EBCAAFB4E7E}" type="datetimeFigureOut">
              <a:rPr lang="en-IN" smtClean="0"/>
              <a:t>17-08-2020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1425586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704B20-DF20-4023-86F1-6EBCAAFB4E7E}" type="datetimeFigureOut">
              <a:rPr lang="en-IN" smtClean="0"/>
              <a:t>17-08-2020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EE3851-D7C9-4043-93BE-08CE421B3637}"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1769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704B20-DF20-4023-86F1-6EBCAAFB4E7E}" type="datetimeFigureOut">
              <a:rPr lang="en-IN" smtClean="0"/>
              <a:t>17-08-2020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1214585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704B20-DF20-4023-86F1-6EBCAAFB4E7E}" type="datetimeFigureOut">
              <a:rPr lang="en-IN" smtClean="0"/>
              <a:t>17-08-2020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EE3851-D7C9-4043-93BE-08CE421B363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14120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704B20-DF20-4023-86F1-6EBCAAFB4E7E}" type="datetimeFigureOut">
              <a:rPr lang="en-IN" smtClean="0"/>
              <a:t>17-08-2020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3974769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704B20-DF20-4023-86F1-6EBCAAFB4E7E}" type="datetimeFigureOut">
              <a:rPr lang="en-IN" smtClean="0"/>
              <a:t>17-08-2020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31397097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704B20-DF20-4023-86F1-6EBCAAFB4E7E}" type="datetimeFigureOut">
              <a:rPr lang="en-IN" smtClean="0"/>
              <a:t>17-08-2020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1826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704B20-DF20-4023-86F1-6EBCAAFB4E7E}" type="datetimeFigureOut">
              <a:rPr lang="en-IN" smtClean="0"/>
              <a:t>17-08-2020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675852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704B20-DF20-4023-86F1-6EBCAAFB4E7E}" type="datetimeFigureOut">
              <a:rPr lang="en-IN" smtClean="0"/>
              <a:t>17-08-2020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2076454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0704B20-DF20-4023-86F1-6EBCAAFB4E7E}" type="datetimeFigureOut">
              <a:rPr lang="en-IN" smtClean="0"/>
              <a:t>17-08-2020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1399502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0704B20-DF20-4023-86F1-6EBCAAFB4E7E}" type="datetimeFigureOut">
              <a:rPr lang="en-IN" smtClean="0"/>
              <a:t>17-08-2020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3145934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0704B20-DF20-4023-86F1-6EBCAAFB4E7E}" type="datetimeFigureOut">
              <a:rPr lang="en-IN" smtClean="0"/>
              <a:t>17-08-2020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2396124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704B20-DF20-4023-86F1-6EBCAAFB4E7E}" type="datetimeFigureOut">
              <a:rPr lang="en-IN" smtClean="0"/>
              <a:t>17-08-2020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1220476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704B20-DF20-4023-86F1-6EBCAAFB4E7E}" type="datetimeFigureOut">
              <a:rPr lang="en-IN" smtClean="0"/>
              <a:t>17-08-2020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2057170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704B20-DF20-4023-86F1-6EBCAAFB4E7E}" type="datetimeFigureOut">
              <a:rPr lang="en-IN" smtClean="0"/>
              <a:t>17-08-2020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5EE3851-D7C9-4043-93BE-08CE421B3637}" type="slidenum">
              <a:rPr lang="en-IN" smtClean="0"/>
              <a:t>‹#›</a:t>
            </a:fld>
            <a:endParaRPr lang="en-IN"/>
          </a:p>
        </p:txBody>
      </p:sp>
    </p:spTree>
    <p:extLst>
      <p:ext uri="{BB962C8B-B14F-4D97-AF65-F5344CB8AC3E}">
        <p14:creationId xmlns:p14="http://schemas.microsoft.com/office/powerpoint/2010/main" val="1692672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0704B20-DF20-4023-86F1-6EBCAAFB4E7E}" type="datetimeFigureOut">
              <a:rPr lang="en-IN" smtClean="0"/>
              <a:t>17-08-2020</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5EE3851-D7C9-4043-93BE-08CE421B3637}" type="slidenum">
              <a:rPr lang="en-IN" smtClean="0"/>
              <a:t>‹#›</a:t>
            </a:fld>
            <a:endParaRPr lang="en-IN"/>
          </a:p>
        </p:txBody>
      </p:sp>
    </p:spTree>
    <p:extLst>
      <p:ext uri="{BB962C8B-B14F-4D97-AF65-F5344CB8AC3E}">
        <p14:creationId xmlns:p14="http://schemas.microsoft.com/office/powerpoint/2010/main" val="236414253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amaraj_nimh@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25033"/>
            <a:ext cx="9144000" cy="3356658"/>
          </a:xfrm>
        </p:spPr>
        <p:txBody>
          <a:bodyPr>
            <a:normAutofit fontScale="90000"/>
          </a:bodyPr>
          <a:lstStyle/>
          <a:p>
            <a:r>
              <a:rPr lang="en-IN" dirty="0" smtClean="0">
                <a:latin typeface="Times New Roman" panose="02020603050405020304" pitchFamily="18" charset="0"/>
                <a:cs typeface="Times New Roman" panose="02020603050405020304" pitchFamily="18" charset="0"/>
              </a:rPr>
              <a:t>EDUCATIONAL INSTRUCTION AND TEACHING STRATEGIES (SBMD) </a:t>
            </a:r>
            <a:r>
              <a:rPr lang="en-IN" dirty="0" err="1" smtClean="0">
                <a:latin typeface="Times New Roman" panose="02020603050405020304" pitchFamily="18" charset="0"/>
                <a:cs typeface="Times New Roman" panose="02020603050405020304" pitchFamily="18" charset="0"/>
              </a:rPr>
              <a:t>B.Ed</a:t>
            </a:r>
            <a:r>
              <a:rPr lang="en-IN" dirty="0" smtClean="0">
                <a:latin typeface="Times New Roman" panose="02020603050405020304" pitchFamily="18" charset="0"/>
                <a:cs typeface="Times New Roman" panose="02020603050405020304" pitchFamily="18" charset="0"/>
              </a:rPr>
              <a:t> SPECIAL EDUCATION(MD) II Year</a:t>
            </a:r>
            <a:endParaRPr lang="en-IN"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4340506"/>
            <a:ext cx="9144000" cy="917294"/>
          </a:xfrm>
        </p:spPr>
        <p:txBody>
          <a:bodyPr/>
          <a:lstStyle/>
          <a:p>
            <a:r>
              <a:rPr lang="en-IN" dirty="0" smtClean="0">
                <a:latin typeface="Times New Roman" panose="02020603050405020304" pitchFamily="18" charset="0"/>
                <a:cs typeface="Times New Roman" panose="02020603050405020304" pitchFamily="18" charset="0"/>
              </a:rPr>
              <a:t>P. KAMARAJ , NIEPMD ,Chennai</a:t>
            </a:r>
            <a:r>
              <a:rPr lang="en-IN" dirty="0" smtClean="0">
                <a:latin typeface="Times New Roman" panose="02020603050405020304" pitchFamily="18" charset="0"/>
                <a:cs typeface="Times New Roman" panose="02020603050405020304" pitchFamily="18" charset="0"/>
              </a:rPr>
              <a:t>.</a:t>
            </a:r>
          </a:p>
          <a:p>
            <a:r>
              <a:rPr lang="en-IN" dirty="0" smtClean="0">
                <a:latin typeface="Times New Roman" panose="02020603050405020304" pitchFamily="18" charset="0"/>
                <a:cs typeface="Times New Roman" panose="02020603050405020304" pitchFamily="18" charset="0"/>
                <a:hlinkClick r:id="rId2"/>
              </a:rPr>
              <a:t>Kamaraj_nimh@yahoo.com</a:t>
            </a:r>
            <a:r>
              <a:rPr lang="en-IN" dirty="0" smtClean="0">
                <a:latin typeface="Times New Roman" panose="02020603050405020304" pitchFamily="18" charset="0"/>
                <a:cs typeface="Times New Roman" panose="02020603050405020304" pitchFamily="18" charset="0"/>
              </a:rPr>
              <a:t> ,  9840380628</a:t>
            </a:r>
            <a:endParaRPr lang="en-IN" dirty="0" smtClean="0">
              <a:latin typeface="Times New Roman" panose="02020603050405020304" pitchFamily="18"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7280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MILESTONES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IN" b="1" dirty="0" smtClean="0">
                <a:latin typeface="Times New Roman" panose="02020603050405020304" pitchFamily="18" charset="0"/>
                <a:cs typeface="Times New Roman" panose="02020603050405020304" pitchFamily="18" charset="0"/>
              </a:rPr>
              <a:t>At age one month most children can:</a:t>
            </a:r>
          </a:p>
          <a:p>
            <a:r>
              <a:rPr lang="en-IN" dirty="0" smtClean="0">
                <a:latin typeface="Times New Roman" panose="02020603050405020304" pitchFamily="18" charset="0"/>
                <a:cs typeface="Times New Roman" panose="02020603050405020304" pitchFamily="18" charset="0"/>
              </a:rPr>
              <a:t>Raise their heads slightly when lying on their stomachs</a:t>
            </a:r>
          </a:p>
          <a:p>
            <a:r>
              <a:rPr lang="en-IN" dirty="0" smtClean="0">
                <a:latin typeface="Times New Roman" panose="02020603050405020304" pitchFamily="18" charset="0"/>
                <a:cs typeface="Times New Roman" panose="02020603050405020304" pitchFamily="18" charset="0"/>
              </a:rPr>
              <a:t>Briefly watch objects</a:t>
            </a:r>
          </a:p>
          <a:p>
            <a:r>
              <a:rPr lang="en-IN" dirty="0" smtClean="0">
                <a:latin typeface="Times New Roman" panose="02020603050405020304" pitchFamily="18" charset="0"/>
                <a:cs typeface="Times New Roman" panose="02020603050405020304" pitchFamily="18" charset="0"/>
              </a:rPr>
              <a:t>Pull away from a blanket on their face</a:t>
            </a:r>
          </a:p>
          <a:p>
            <a:endParaRPr lang="en-IN" dirty="0" smtClean="0">
              <a:latin typeface="Times New Roman" panose="02020603050405020304" pitchFamily="18" charset="0"/>
              <a:cs typeface="Times New Roman" panose="02020603050405020304" pitchFamily="18" charset="0"/>
            </a:endParaRPr>
          </a:p>
          <a:p>
            <a:r>
              <a:rPr lang="en-IN" b="1" dirty="0" smtClean="0">
                <a:latin typeface="Times New Roman" panose="02020603050405020304" pitchFamily="18" charset="0"/>
                <a:cs typeface="Times New Roman" panose="02020603050405020304" pitchFamily="18" charset="0"/>
              </a:rPr>
              <a:t>At age three months most children can:</a:t>
            </a:r>
          </a:p>
          <a:p>
            <a:r>
              <a:rPr lang="en-IN" dirty="0" smtClean="0">
                <a:latin typeface="Times New Roman" panose="02020603050405020304" pitchFamily="18" charset="0"/>
                <a:cs typeface="Times New Roman" panose="02020603050405020304" pitchFamily="18" charset="0"/>
              </a:rPr>
              <a:t>Lift their heads and chest while lying on their stomachs</a:t>
            </a:r>
          </a:p>
          <a:p>
            <a:r>
              <a:rPr lang="en-IN" dirty="0" smtClean="0">
                <a:latin typeface="Times New Roman" panose="02020603050405020304" pitchFamily="18" charset="0"/>
                <a:cs typeface="Times New Roman" panose="02020603050405020304" pitchFamily="18" charset="0"/>
              </a:rPr>
              <a:t>Make cooing sounds</a:t>
            </a:r>
          </a:p>
          <a:p>
            <a:r>
              <a:rPr lang="en-IN" dirty="0" smtClean="0">
                <a:latin typeface="Times New Roman" panose="02020603050405020304" pitchFamily="18" charset="0"/>
                <a:cs typeface="Times New Roman" panose="02020603050405020304" pitchFamily="18" charset="0"/>
              </a:rPr>
              <a:t>Follow a moving person with their eyes</a:t>
            </a:r>
          </a:p>
          <a:p>
            <a:r>
              <a:rPr lang="en-IN" dirty="0" smtClean="0">
                <a:latin typeface="Times New Roman" panose="02020603050405020304" pitchFamily="18" charset="0"/>
                <a:cs typeface="Times New Roman" panose="02020603050405020304" pitchFamily="18" charset="0"/>
              </a:rPr>
              <a:t>Smile back at someone</a:t>
            </a:r>
          </a:p>
          <a:p>
            <a:endParaRPr lang="en-IN" dirty="0"/>
          </a:p>
        </p:txBody>
      </p:sp>
    </p:spTree>
    <p:extLst>
      <p:ext uri="{BB962C8B-B14F-4D97-AF65-F5344CB8AC3E}">
        <p14:creationId xmlns:p14="http://schemas.microsoft.com/office/powerpoint/2010/main" val="1489690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MILESTONES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r>
              <a:rPr lang="en-IN" b="1" dirty="0" smtClean="0">
                <a:latin typeface="Times New Roman" panose="02020603050405020304" pitchFamily="18" charset="0"/>
                <a:cs typeface="Times New Roman" panose="02020603050405020304" pitchFamily="18" charset="0"/>
              </a:rPr>
              <a:t>At age six months most children can:</a:t>
            </a:r>
          </a:p>
          <a:p>
            <a:r>
              <a:rPr lang="en-IN" dirty="0" smtClean="0">
                <a:latin typeface="Times New Roman" panose="02020603050405020304" pitchFamily="18" charset="0"/>
                <a:cs typeface="Times New Roman" panose="02020603050405020304" pitchFamily="18" charset="0"/>
              </a:rPr>
              <a:t>Sit with minimal support</a:t>
            </a:r>
          </a:p>
          <a:p>
            <a:r>
              <a:rPr lang="en-IN" dirty="0" smtClean="0">
                <a:latin typeface="Times New Roman" panose="02020603050405020304" pitchFamily="18" charset="0"/>
                <a:cs typeface="Times New Roman" panose="02020603050405020304" pitchFamily="18" charset="0"/>
              </a:rPr>
              <a:t>Roll from their back to their stomach</a:t>
            </a:r>
          </a:p>
          <a:p>
            <a:r>
              <a:rPr lang="en-IN" dirty="0" smtClean="0">
                <a:latin typeface="Times New Roman" panose="02020603050405020304" pitchFamily="18" charset="0"/>
                <a:cs typeface="Times New Roman" panose="02020603050405020304" pitchFamily="18" charset="0"/>
              </a:rPr>
              <a:t>Respond to their name by looking</a:t>
            </a:r>
          </a:p>
          <a:p>
            <a:endParaRPr lang="en-IN" dirty="0" smtClean="0">
              <a:latin typeface="Times New Roman" panose="02020603050405020304" pitchFamily="18" charset="0"/>
              <a:cs typeface="Times New Roman" panose="02020603050405020304" pitchFamily="18" charset="0"/>
            </a:endParaRPr>
          </a:p>
          <a:p>
            <a:r>
              <a:rPr lang="en-IN" b="1" dirty="0" smtClean="0">
                <a:latin typeface="Times New Roman" panose="02020603050405020304" pitchFamily="18" charset="0"/>
                <a:cs typeface="Times New Roman" panose="02020603050405020304" pitchFamily="18" charset="0"/>
              </a:rPr>
              <a:t>At age 12 months most children can:</a:t>
            </a:r>
          </a:p>
          <a:p>
            <a:r>
              <a:rPr lang="en-IN" dirty="0" smtClean="0">
                <a:latin typeface="Times New Roman" panose="02020603050405020304" pitchFamily="18" charset="0"/>
                <a:cs typeface="Times New Roman" panose="02020603050405020304" pitchFamily="18" charset="0"/>
              </a:rPr>
              <a:t>Pull themselves up to stand and take steps with hands held</a:t>
            </a:r>
          </a:p>
          <a:p>
            <a:r>
              <a:rPr lang="en-IN" dirty="0" smtClean="0">
                <a:latin typeface="Times New Roman" panose="02020603050405020304" pitchFamily="18" charset="0"/>
                <a:cs typeface="Times New Roman" panose="02020603050405020304" pitchFamily="18" charset="0"/>
              </a:rPr>
              <a:t>Follow with their eyes in the direction that you are pointing</a:t>
            </a:r>
          </a:p>
          <a:p>
            <a:r>
              <a:rPr lang="en-IN" dirty="0" smtClean="0">
                <a:latin typeface="Times New Roman" panose="02020603050405020304" pitchFamily="18" charset="0"/>
                <a:cs typeface="Times New Roman" panose="02020603050405020304" pitchFamily="18" charset="0"/>
              </a:rPr>
              <a:t>Start a game of peek-a-boo, imitate clapping hands, point to show you something</a:t>
            </a:r>
          </a:p>
          <a:p>
            <a:r>
              <a:rPr lang="en-IN" dirty="0" smtClean="0">
                <a:latin typeface="Times New Roman" panose="02020603050405020304" pitchFamily="18" charset="0"/>
                <a:cs typeface="Times New Roman" panose="02020603050405020304" pitchFamily="18" charset="0"/>
              </a:rPr>
              <a:t>Say two or three words on a regular basis</a:t>
            </a:r>
          </a:p>
          <a:p>
            <a:r>
              <a:rPr lang="en-IN" dirty="0" smtClean="0">
                <a:latin typeface="Times New Roman" panose="02020603050405020304" pitchFamily="18" charset="0"/>
                <a:cs typeface="Times New Roman" panose="02020603050405020304" pitchFamily="18" charset="0"/>
              </a:rPr>
              <a:t>Sit up when prompted</a:t>
            </a:r>
          </a:p>
          <a:p>
            <a:endParaRPr lang="en-IN"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1228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MILESTONES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b="1" dirty="0" smtClean="0">
                <a:latin typeface="Times New Roman" panose="02020603050405020304" pitchFamily="18" charset="0"/>
                <a:cs typeface="Times New Roman" panose="02020603050405020304" pitchFamily="18" charset="0"/>
              </a:rPr>
              <a:t>At age 18 months most children can:</a:t>
            </a:r>
          </a:p>
          <a:p>
            <a:r>
              <a:rPr lang="en-IN" dirty="0" smtClean="0">
                <a:latin typeface="Times New Roman" panose="02020603050405020304" pitchFamily="18" charset="0"/>
                <a:cs typeface="Times New Roman" panose="02020603050405020304" pitchFamily="18" charset="0"/>
              </a:rPr>
              <a:t>Walk backwards</a:t>
            </a:r>
          </a:p>
          <a:p>
            <a:r>
              <a:rPr lang="en-IN" dirty="0" smtClean="0">
                <a:latin typeface="Times New Roman" panose="02020603050405020304" pitchFamily="18" charset="0"/>
                <a:cs typeface="Times New Roman" panose="02020603050405020304" pitchFamily="18" charset="0"/>
              </a:rPr>
              <a:t>Walk down stairs holding an adult's hand</a:t>
            </a:r>
          </a:p>
          <a:p>
            <a:r>
              <a:rPr lang="en-IN" dirty="0" smtClean="0">
                <a:latin typeface="Times New Roman" panose="02020603050405020304" pitchFamily="18" charset="0"/>
                <a:cs typeface="Times New Roman" panose="02020603050405020304" pitchFamily="18" charset="0"/>
              </a:rPr>
              <a:t>Use words and gestures (like taking you by the hand) to get needs met</a:t>
            </a:r>
          </a:p>
          <a:p>
            <a:r>
              <a:rPr lang="en-IN" dirty="0" smtClean="0">
                <a:latin typeface="Times New Roman" panose="02020603050405020304" pitchFamily="18" charset="0"/>
                <a:cs typeface="Times New Roman" panose="02020603050405020304" pitchFamily="18" charset="0"/>
              </a:rPr>
              <a:t>Perform simple pretend play like talking on the phone, feeding a stuffed animal</a:t>
            </a:r>
          </a:p>
          <a:p>
            <a:endParaRPr lang="en-IN" dirty="0" smtClean="0">
              <a:latin typeface="Times New Roman" panose="02020603050405020304" pitchFamily="18" charset="0"/>
              <a:cs typeface="Times New Roman" panose="02020603050405020304" pitchFamily="18" charset="0"/>
            </a:endParaRPr>
          </a:p>
          <a:p>
            <a:endParaRPr lang="en-IN" dirty="0" smtClean="0"/>
          </a:p>
          <a:p>
            <a:endParaRPr lang="en-IN" dirty="0"/>
          </a:p>
        </p:txBody>
      </p:sp>
    </p:spTree>
    <p:extLst>
      <p:ext uri="{BB962C8B-B14F-4D97-AF65-F5344CB8AC3E}">
        <p14:creationId xmlns:p14="http://schemas.microsoft.com/office/powerpoint/2010/main" val="2197078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MILESTONE</a:t>
            </a:r>
            <a:r>
              <a:rPr lang="en-IN" dirty="0" smtClean="0"/>
              <a:t>S</a:t>
            </a:r>
            <a:endParaRPr lang="en-IN" dirty="0"/>
          </a:p>
        </p:txBody>
      </p:sp>
      <p:sp>
        <p:nvSpPr>
          <p:cNvPr id="3" name="Content Placeholder 2"/>
          <p:cNvSpPr>
            <a:spLocks noGrp="1"/>
          </p:cNvSpPr>
          <p:nvPr>
            <p:ph idx="1"/>
          </p:nvPr>
        </p:nvSpPr>
        <p:spPr/>
        <p:txBody>
          <a:bodyPr>
            <a:normAutofit fontScale="92500" lnSpcReduction="20000"/>
          </a:bodyPr>
          <a:lstStyle/>
          <a:p>
            <a:r>
              <a:rPr lang="en-IN" b="1" dirty="0" smtClean="0">
                <a:latin typeface="Times New Roman" panose="02020603050405020304" pitchFamily="18" charset="0"/>
                <a:cs typeface="Times New Roman" panose="02020603050405020304" pitchFamily="18" charset="0"/>
              </a:rPr>
              <a:t>At age 24 months most children can:</a:t>
            </a:r>
          </a:p>
          <a:p>
            <a:r>
              <a:rPr lang="en-IN" dirty="0" smtClean="0">
                <a:latin typeface="Times New Roman" panose="02020603050405020304" pitchFamily="18" charset="0"/>
                <a:cs typeface="Times New Roman" panose="02020603050405020304" pitchFamily="18" charset="0"/>
              </a:rPr>
              <a:t>Kick a large ball</a:t>
            </a:r>
          </a:p>
          <a:p>
            <a:r>
              <a:rPr lang="en-IN" dirty="0" smtClean="0">
                <a:latin typeface="Times New Roman" panose="02020603050405020304" pitchFamily="18" charset="0"/>
                <a:cs typeface="Times New Roman" panose="02020603050405020304" pitchFamily="18" charset="0"/>
              </a:rPr>
              <a:t>Describe an injury or illness to an adult (bumped my head)</a:t>
            </a:r>
          </a:p>
          <a:p>
            <a:r>
              <a:rPr lang="en-IN" dirty="0" smtClean="0">
                <a:latin typeface="Times New Roman" panose="02020603050405020304" pitchFamily="18" charset="0"/>
                <a:cs typeface="Times New Roman" panose="02020603050405020304" pitchFamily="18" charset="0"/>
              </a:rPr>
              <a:t>Show interest in other children by offering them a toy or taking their hand</a:t>
            </a:r>
          </a:p>
          <a:p>
            <a:endParaRPr lang="en-IN" dirty="0" smtClean="0">
              <a:latin typeface="Times New Roman" panose="02020603050405020304" pitchFamily="18" charset="0"/>
              <a:cs typeface="Times New Roman" panose="02020603050405020304" pitchFamily="18" charset="0"/>
            </a:endParaRPr>
          </a:p>
          <a:p>
            <a:r>
              <a:rPr lang="en-IN" b="1" dirty="0" smtClean="0">
                <a:latin typeface="Times New Roman" panose="02020603050405020304" pitchFamily="18" charset="0"/>
                <a:cs typeface="Times New Roman" panose="02020603050405020304" pitchFamily="18" charset="0"/>
              </a:rPr>
              <a:t>At age 32 months most children can:</a:t>
            </a:r>
          </a:p>
          <a:p>
            <a:r>
              <a:rPr lang="en-IN" dirty="0" smtClean="0">
                <a:latin typeface="Times New Roman" panose="02020603050405020304" pitchFamily="18" charset="0"/>
                <a:cs typeface="Times New Roman" panose="02020603050405020304" pitchFamily="18" charset="0"/>
              </a:rPr>
              <a:t>Pretend to be an animal or favourite character</a:t>
            </a:r>
          </a:p>
          <a:p>
            <a:r>
              <a:rPr lang="en-IN" dirty="0" smtClean="0">
                <a:latin typeface="Times New Roman" panose="02020603050405020304" pitchFamily="18" charset="0"/>
                <a:cs typeface="Times New Roman" panose="02020603050405020304" pitchFamily="18" charset="0"/>
              </a:rPr>
              <a:t>Talk about the past/future</a:t>
            </a:r>
          </a:p>
          <a:p>
            <a:r>
              <a:rPr lang="en-IN" dirty="0" smtClean="0">
                <a:latin typeface="Times New Roman" panose="02020603050405020304" pitchFamily="18" charset="0"/>
                <a:cs typeface="Times New Roman" panose="02020603050405020304" pitchFamily="18" charset="0"/>
              </a:rPr>
              <a:t>Answer "what", "where", and "who" questions easily</a:t>
            </a:r>
          </a:p>
          <a:p>
            <a:r>
              <a:rPr lang="en-IN" dirty="0" smtClean="0">
                <a:latin typeface="Times New Roman" panose="02020603050405020304" pitchFamily="18" charset="0"/>
                <a:cs typeface="Times New Roman" panose="02020603050405020304" pitchFamily="18" charset="0"/>
              </a:rPr>
              <a:t>Imitate drawing a horizontal line after being shown</a:t>
            </a:r>
          </a:p>
          <a:p>
            <a:r>
              <a:rPr lang="en-IN" dirty="0" smtClean="0">
                <a:latin typeface="Times New Roman" panose="02020603050405020304" pitchFamily="18" charset="0"/>
                <a:cs typeface="Times New Roman" panose="02020603050405020304" pitchFamily="18" charset="0"/>
              </a:rPr>
              <a:t>Hold a crayon with 3 fingers</a:t>
            </a:r>
          </a:p>
          <a:p>
            <a:endParaRPr lang="en-IN" dirty="0"/>
          </a:p>
        </p:txBody>
      </p:sp>
    </p:spTree>
    <p:extLst>
      <p:ext uri="{BB962C8B-B14F-4D97-AF65-F5344CB8AC3E}">
        <p14:creationId xmlns:p14="http://schemas.microsoft.com/office/powerpoint/2010/main" val="243565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PRINCIPLES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IN" dirty="0" smtClean="0">
                <a:latin typeface="Times New Roman" panose="02020603050405020304" pitchFamily="18" charset="0"/>
                <a:cs typeface="Times New Roman" panose="02020603050405020304" pitchFamily="18" charset="0"/>
              </a:rPr>
              <a:t>EI is to support families in training their child's developmental activities  to participate in family and community program.</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To encourage the families to actively participate in the training program conducted by all the team members and involve them in the daily routine at home.</a:t>
            </a:r>
          </a:p>
          <a:p>
            <a:pPr marL="0" indent="0">
              <a:buNone/>
            </a:pP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It needs a collaborative relationship between families and service providers with equal participation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7058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PRINCIPLES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r>
              <a:rPr lang="en-IN" dirty="0" smtClean="0">
                <a:latin typeface="Times New Roman" panose="02020603050405020304" pitchFamily="18" charset="0"/>
                <a:cs typeface="Times New Roman" panose="02020603050405020304" pitchFamily="18" charset="0"/>
              </a:rPr>
              <a:t>Intervention must be linked to specific goals that are family-</a:t>
            </a:r>
            <a:r>
              <a:rPr lang="en-IN" dirty="0" err="1" smtClean="0">
                <a:latin typeface="Times New Roman" panose="02020603050405020304" pitchFamily="18" charset="0"/>
                <a:cs typeface="Times New Roman" panose="02020603050405020304" pitchFamily="18" charset="0"/>
              </a:rPr>
              <a:t>centered</a:t>
            </a:r>
            <a:r>
              <a:rPr lang="en-IN" dirty="0" smtClean="0">
                <a:latin typeface="Times New Roman" panose="02020603050405020304" pitchFamily="18" charset="0"/>
                <a:cs typeface="Times New Roman" panose="02020603050405020304" pitchFamily="18" charset="0"/>
              </a:rPr>
              <a:t>, functional, and measurable. Intervention strategies should focus on facilitating social interaction, exploration, and autonomy.</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It shall be integrated into a comprehensive plan that encourages transdisciplinary activities.</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Quality service is ensured</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Technology should be embedded with the training</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Intervention should be monitored periodically to assure that the strategies implemented are successful in achieving outcomes.</a:t>
            </a:r>
          </a:p>
        </p:txBody>
      </p:sp>
    </p:spTree>
    <p:extLst>
      <p:ext uri="{BB962C8B-B14F-4D97-AF65-F5344CB8AC3E}">
        <p14:creationId xmlns:p14="http://schemas.microsoft.com/office/powerpoint/2010/main" val="3869520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BRAIN </a:t>
            </a:r>
            <a:r>
              <a:rPr lang="en-IN" dirty="0" smtClean="0">
                <a:latin typeface="Times New Roman" panose="02020603050405020304" pitchFamily="18" charset="0"/>
                <a:cs typeface="Times New Roman" panose="02020603050405020304" pitchFamily="18" charset="0"/>
              </a:rPr>
              <a:t>PLASTICITY</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Early intervention is based on the fact that the new born brain has tremendous capacity to recover from established central nervous system insult or injury. This is otherwise called as the Plasticity of the CNS.</a:t>
            </a:r>
          </a:p>
          <a:p>
            <a:endParaRPr lang="en-IN" dirty="0">
              <a:latin typeface="Times New Roman" panose="02020603050405020304" pitchFamily="18" charset="0"/>
              <a:cs typeface="Times New Roman" panose="02020603050405020304" pitchFamily="18" charset="0"/>
            </a:endParaRPr>
          </a:p>
          <a:p>
            <a:pPr marL="0" indent="0">
              <a:buNone/>
            </a:pP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structural and functional changes produced by endogenous and exogenous influences that may occur at any time during the individual’s life history is defined as ‘Plasticity’ –Jennifer </a:t>
            </a:r>
            <a:r>
              <a:rPr lang="en-IN" dirty="0" err="1" smtClean="0">
                <a:latin typeface="Times New Roman" panose="02020603050405020304" pitchFamily="18" charset="0"/>
                <a:cs typeface="Times New Roman" panose="02020603050405020304" pitchFamily="18" charset="0"/>
              </a:rPr>
              <a:t>S.Buchwald</a:t>
            </a:r>
            <a:r>
              <a:rPr lang="en-IN" dirty="0" smtClean="0">
                <a:latin typeface="Times New Roman" panose="02020603050405020304" pitchFamily="18" charset="0"/>
                <a:cs typeface="Times New Roman" panose="02020603050405020304" pitchFamily="18" charset="0"/>
              </a:rPr>
              <a:t>”</a:t>
            </a:r>
          </a:p>
          <a:p>
            <a:endParaRPr lang="en-IN" dirty="0"/>
          </a:p>
        </p:txBody>
      </p:sp>
    </p:spTree>
    <p:extLst>
      <p:ext uri="{BB962C8B-B14F-4D97-AF65-F5344CB8AC3E}">
        <p14:creationId xmlns:p14="http://schemas.microsoft.com/office/powerpoint/2010/main" val="41969304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IMPORTANCE OF BRAIN PLASTICITY</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IN" dirty="0" smtClean="0">
                <a:latin typeface="Times New Roman" panose="02020603050405020304" pitchFamily="18" charset="0"/>
                <a:cs typeface="Times New Roman" panose="02020603050405020304" pitchFamily="18" charset="0"/>
              </a:rPr>
              <a:t>This feature is unique to the young developing brain only and gives the malleability to this period of 0-2years age</a:t>
            </a:r>
          </a:p>
          <a:p>
            <a:pPr marL="0" indent="0">
              <a:buNone/>
            </a:pP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This plasticity makes it possible to bring about changes and promote development towards normalcy</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Development is a lifelong process but the most important things are most sensitive to input early</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children’s brain at early stage will have the attitude to carryout the task immediately by coordinating with its existing connectivity. </a:t>
            </a:r>
          </a:p>
          <a:p>
            <a:endParaRPr lang="en-IN" dirty="0"/>
          </a:p>
        </p:txBody>
      </p:sp>
    </p:spTree>
    <p:extLst>
      <p:ext uri="{BB962C8B-B14F-4D97-AF65-F5344CB8AC3E}">
        <p14:creationId xmlns:p14="http://schemas.microsoft.com/office/powerpoint/2010/main" val="2628921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CONCLUSION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IN" dirty="0" smtClean="0">
                <a:latin typeface="Times New Roman" panose="02020603050405020304" pitchFamily="18" charset="0"/>
                <a:cs typeface="Times New Roman" panose="02020603050405020304" pitchFamily="18" charset="0"/>
              </a:rPr>
              <a:t>Early Intervention program is planned and conducted based on the developmental principles </a:t>
            </a:r>
            <a:endParaRPr lang="en-IN" dirty="0">
              <a:latin typeface="Times New Roman" panose="02020603050405020304" pitchFamily="18" charset="0"/>
              <a:cs typeface="Times New Roman" panose="02020603050405020304" pitchFamily="18" charset="0"/>
            </a:endParaRPr>
          </a:p>
          <a:p>
            <a:pPr marL="0" indent="0">
              <a:buNone/>
            </a:pPr>
            <a:r>
              <a:rPr lang="en-IN" dirty="0" smtClean="0">
                <a:latin typeface="Times New Roman" panose="02020603050405020304" pitchFamily="18" charset="0"/>
                <a:cs typeface="Times New Roman" panose="02020603050405020304" pitchFamily="18" charset="0"/>
              </a:rPr>
              <a:t> </a:t>
            </a:r>
          </a:p>
          <a:p>
            <a:r>
              <a:rPr lang="en-IN" dirty="0" smtClean="0">
                <a:latin typeface="Times New Roman" panose="02020603050405020304" pitchFamily="18" charset="0"/>
                <a:cs typeface="Times New Roman" panose="02020603050405020304" pitchFamily="18" charset="0"/>
              </a:rPr>
              <a:t>It follows certain guidelines</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Empowerment of Family members are become part of early intervention program </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program of Early intervention is planned and given based on the program of brain plasticity of CNS</a:t>
            </a:r>
          </a:p>
          <a:p>
            <a:endParaRPr lang="en-IN" dirty="0"/>
          </a:p>
        </p:txBody>
      </p:sp>
    </p:spTree>
    <p:extLst>
      <p:ext uri="{BB962C8B-B14F-4D97-AF65-F5344CB8AC3E}">
        <p14:creationId xmlns:p14="http://schemas.microsoft.com/office/powerpoint/2010/main" val="1286000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REFERENCE</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Peterson, Nancy L.(1987). Early Intervention for Handicapped and At-Risk Children. Denver: Love Publishing.</a:t>
            </a:r>
          </a:p>
          <a:p>
            <a:endParaRPr lang="en-IN" dirty="0" smtClean="0">
              <a:latin typeface="Times New Roman" panose="02020603050405020304" pitchFamily="18" charset="0"/>
              <a:cs typeface="Times New Roman" panose="02020603050405020304" pitchFamily="18" charset="0"/>
            </a:endParaRPr>
          </a:p>
          <a:p>
            <a:r>
              <a:rPr lang="en-IN" dirty="0" err="1" smtClean="0">
                <a:latin typeface="Times New Roman" panose="02020603050405020304" pitchFamily="18" charset="0"/>
                <a:cs typeface="Times New Roman" panose="02020603050405020304" pitchFamily="18" charset="0"/>
              </a:rPr>
              <a:t>Shonkoff</a:t>
            </a:r>
            <a:r>
              <a:rPr lang="en-IN" dirty="0" smtClean="0">
                <a:latin typeface="Times New Roman" panose="02020603050405020304" pitchFamily="18" charset="0"/>
                <a:cs typeface="Times New Roman" panose="02020603050405020304" pitchFamily="18" charset="0"/>
              </a:rPr>
              <a:t>, Jack P., and Samuel J. </a:t>
            </a:r>
            <a:r>
              <a:rPr lang="en-IN" dirty="0" err="1" smtClean="0">
                <a:latin typeface="Times New Roman" panose="02020603050405020304" pitchFamily="18" charset="0"/>
                <a:cs typeface="Times New Roman" panose="02020603050405020304" pitchFamily="18" charset="0"/>
              </a:rPr>
              <a:t>Meisels</a:t>
            </a:r>
            <a:r>
              <a:rPr lang="en-IN" dirty="0" smtClean="0">
                <a:latin typeface="Times New Roman" panose="02020603050405020304" pitchFamily="18" charset="0"/>
                <a:cs typeface="Times New Roman" panose="02020603050405020304" pitchFamily="18" charset="0"/>
              </a:rPr>
              <a:t>. (2000). Handbook of Early Intervention. Cambridge, Eng.: Cambridge University Press.</a:t>
            </a:r>
          </a:p>
          <a:p>
            <a:endParaRPr lang="en-IN" dirty="0">
              <a:latin typeface="Times New Roman" panose="02020603050405020304" pitchFamily="18" charset="0"/>
              <a:cs typeface="Times New Roman" panose="02020603050405020304" pitchFamily="18" charset="0"/>
            </a:endParaRPr>
          </a:p>
          <a:p>
            <a:r>
              <a:rPr lang="en-IN" dirty="0" err="1" smtClean="0">
                <a:latin typeface="Times New Roman" panose="02020603050405020304" pitchFamily="18" charset="0"/>
                <a:cs typeface="Times New Roman" panose="02020603050405020304" pitchFamily="18" charset="0"/>
              </a:rPr>
              <a:t>Persha.A.J</a:t>
            </a:r>
            <a:r>
              <a:rPr lang="en-IN" dirty="0" smtClean="0">
                <a:latin typeface="Times New Roman" panose="02020603050405020304" pitchFamily="18" charset="0"/>
                <a:cs typeface="Times New Roman" panose="02020603050405020304" pitchFamily="18" charset="0"/>
              </a:rPr>
              <a:t> ., </a:t>
            </a:r>
            <a:r>
              <a:rPr lang="en-IN" dirty="0" err="1" smtClean="0">
                <a:latin typeface="Times New Roman" panose="02020603050405020304" pitchFamily="18" charset="0"/>
                <a:cs typeface="Times New Roman" panose="02020603050405020304" pitchFamily="18" charset="0"/>
              </a:rPr>
              <a:t>Rao.S</a:t>
            </a:r>
            <a:r>
              <a:rPr lang="en-IN" dirty="0" smtClean="0">
                <a:latin typeface="Times New Roman" panose="02020603050405020304" pitchFamily="18" charset="0"/>
                <a:cs typeface="Times New Roman" panose="02020603050405020304" pitchFamily="18" charset="0"/>
              </a:rPr>
              <a:t>. (2003).Early Intervention to IUGR. Children At-risk for Developmental Delay. NIMH , </a:t>
            </a:r>
            <a:r>
              <a:rPr lang="en-IN" dirty="0" err="1" smtClean="0">
                <a:latin typeface="Times New Roman" panose="02020603050405020304" pitchFamily="18" charset="0"/>
                <a:cs typeface="Times New Roman" panose="02020603050405020304" pitchFamily="18" charset="0"/>
              </a:rPr>
              <a:t>Secunderabad</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India.</a:t>
            </a:r>
            <a:endParaRPr lang="en-IN" dirty="0" smtClean="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744303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UNIT I : EARLY INTERVENTION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Concepts , Principles , and importance of brain plasticity</a:t>
            </a:r>
          </a:p>
          <a:p>
            <a:r>
              <a:rPr lang="en-IN" dirty="0" smtClean="0">
                <a:latin typeface="Times New Roman" panose="02020603050405020304" pitchFamily="18" charset="0"/>
                <a:cs typeface="Times New Roman" panose="02020603050405020304" pitchFamily="18" charset="0"/>
              </a:rPr>
              <a:t>Teaching SHS , Feeding and Oro –motor skills</a:t>
            </a:r>
          </a:p>
          <a:p>
            <a:r>
              <a:rPr lang="en-IN" dirty="0" smtClean="0">
                <a:latin typeface="Times New Roman" panose="02020603050405020304" pitchFamily="18" charset="0"/>
                <a:cs typeface="Times New Roman" panose="02020603050405020304" pitchFamily="18" charset="0"/>
              </a:rPr>
              <a:t>Multimodal approach to facilitate development of language , communication , speech , cognition ,social /emotional skills , leaning to play</a:t>
            </a:r>
          </a:p>
          <a:p>
            <a:r>
              <a:rPr lang="en-IN" dirty="0" smtClean="0">
                <a:latin typeface="Times New Roman" panose="02020603050405020304" pitchFamily="18" charset="0"/>
                <a:cs typeface="Times New Roman" panose="02020603050405020304" pitchFamily="18" charset="0"/>
              </a:rPr>
              <a:t>Teaching pre-requisite skills for reading ,writing , arithmetic and other related skills </a:t>
            </a:r>
          </a:p>
          <a:p>
            <a:r>
              <a:rPr lang="en-IN" dirty="0" smtClean="0">
                <a:latin typeface="Times New Roman" panose="02020603050405020304" pitchFamily="18" charset="0"/>
                <a:cs typeface="Times New Roman" panose="02020603050405020304" pitchFamily="18" charset="0"/>
              </a:rPr>
              <a:t>Individualised family support plan</a:t>
            </a:r>
          </a:p>
          <a:p>
            <a:endParaRPr lang="en-IN" dirty="0"/>
          </a:p>
        </p:txBody>
      </p:sp>
    </p:spTree>
    <p:extLst>
      <p:ext uri="{BB962C8B-B14F-4D97-AF65-F5344CB8AC3E}">
        <p14:creationId xmlns:p14="http://schemas.microsoft.com/office/powerpoint/2010/main" val="3832626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CONCEPTS , PRINCIPLES , AND IMPORTANCE OF BRAIN PLASTICITY</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IN" dirty="0" smtClean="0">
                <a:latin typeface="Times New Roman" panose="02020603050405020304" pitchFamily="18" charset="0"/>
                <a:cs typeface="Times New Roman" panose="02020603050405020304" pitchFamily="18" charset="0"/>
              </a:rPr>
              <a:t>EXPECTED OUTCOME </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To understand the concepts on Early Intervention</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To define the term Early Intervention</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To describe the principles of Early Intervention</a:t>
            </a:r>
          </a:p>
          <a:p>
            <a:pPr marL="0" indent="0">
              <a:buNone/>
            </a:pP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To enumerate the Importance of Brain Plasticity</a:t>
            </a:r>
          </a:p>
          <a:p>
            <a:pPr marL="0" indent="0">
              <a:buNone/>
            </a:pPr>
            <a:endParaRPr lang="en-IN" dirty="0"/>
          </a:p>
        </p:txBody>
      </p:sp>
    </p:spTree>
    <p:extLst>
      <p:ext uri="{BB962C8B-B14F-4D97-AF65-F5344CB8AC3E}">
        <p14:creationId xmlns:p14="http://schemas.microsoft.com/office/powerpoint/2010/main" val="1697309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CONCEPT</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IN" dirty="0" smtClean="0">
                <a:latin typeface="Times New Roman" panose="02020603050405020304" pitchFamily="18" charset="0"/>
                <a:cs typeface="Times New Roman" panose="02020603050405020304" pitchFamily="18" charset="0"/>
              </a:rPr>
              <a:t>Development of a person is based on the interaction between gene and environment </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Development is a continuous process</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Insult alter or arrest the process of development </a:t>
            </a:r>
          </a:p>
          <a:p>
            <a:pPr marL="0" indent="0">
              <a:buNone/>
            </a:pP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Stimulation plays a major role of bring in the changes in the process of development</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significance of early intervention  is realised and become Mandatory to practice base on the guidelines given in the Acts and Policies such as PL94-142 1975 , IDEA 1990 , </a:t>
            </a:r>
            <a:r>
              <a:rPr lang="en-IN" dirty="0" err="1" smtClean="0">
                <a:latin typeface="Times New Roman" panose="02020603050405020304" pitchFamily="18" charset="0"/>
                <a:cs typeface="Times New Roman" panose="02020603050405020304" pitchFamily="18" charset="0"/>
              </a:rPr>
              <a:t>PwD</a:t>
            </a:r>
            <a:r>
              <a:rPr lang="en-IN" dirty="0" smtClean="0">
                <a:latin typeface="Times New Roman" panose="02020603050405020304" pitchFamily="18" charset="0"/>
                <a:cs typeface="Times New Roman" panose="02020603050405020304" pitchFamily="18" charset="0"/>
              </a:rPr>
              <a:t> Act , </a:t>
            </a:r>
            <a:r>
              <a:rPr lang="en-IN" dirty="0" err="1" smtClean="0">
                <a:latin typeface="Times New Roman" panose="02020603050405020304" pitchFamily="18" charset="0"/>
                <a:cs typeface="Times New Roman" panose="02020603050405020304" pitchFamily="18" charset="0"/>
              </a:rPr>
              <a:t>RPwDAct</a:t>
            </a:r>
            <a:r>
              <a:rPr lang="en-IN" dirty="0" smtClean="0">
                <a:latin typeface="Times New Roman" panose="02020603050405020304" pitchFamily="18" charset="0"/>
                <a:cs typeface="Times New Roman" panose="02020603050405020304" pitchFamily="18" charset="0"/>
              </a:rPr>
              <a:t> 2016 </a:t>
            </a:r>
          </a:p>
          <a:p>
            <a:endParaRPr lang="en-IN" dirty="0"/>
          </a:p>
        </p:txBody>
      </p:sp>
    </p:spTree>
    <p:extLst>
      <p:ext uri="{BB962C8B-B14F-4D97-AF65-F5344CB8AC3E}">
        <p14:creationId xmlns:p14="http://schemas.microsoft.com/office/powerpoint/2010/main" val="1272745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CONCEPTS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Early intervention is for Early in Age</a:t>
            </a:r>
          </a:p>
          <a:p>
            <a:pPr marL="0" indent="0">
              <a:buNone/>
            </a:pP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Early intervention is for Early in Stage</a:t>
            </a:r>
          </a:p>
          <a:p>
            <a:endParaRPr lang="en-IN" dirty="0"/>
          </a:p>
        </p:txBody>
      </p:sp>
    </p:spTree>
    <p:extLst>
      <p:ext uri="{BB962C8B-B14F-4D97-AF65-F5344CB8AC3E}">
        <p14:creationId xmlns:p14="http://schemas.microsoft.com/office/powerpoint/2010/main" val="2734487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EARLY INTERVENTION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Early Intervention, or EI, refers to services used to promote the development of a child with special needs.</a:t>
            </a:r>
          </a:p>
          <a:p>
            <a:pPr marL="0" indent="0">
              <a:buNone/>
            </a:pPr>
            <a:r>
              <a:rPr lang="en-IN" dirty="0" smtClean="0">
                <a:latin typeface="Times New Roman" panose="02020603050405020304" pitchFamily="18" charset="0"/>
                <a:cs typeface="Times New Roman" panose="02020603050405020304" pitchFamily="18" charset="0"/>
              </a:rPr>
              <a:t> </a:t>
            </a:r>
          </a:p>
          <a:p>
            <a:r>
              <a:rPr lang="en-IN" dirty="0" smtClean="0">
                <a:latin typeface="Times New Roman" panose="02020603050405020304" pitchFamily="18" charset="0"/>
                <a:cs typeface="Times New Roman" panose="02020603050405020304" pitchFamily="18" charset="0"/>
              </a:rPr>
              <a:t>When children are showing delay in development of self help , physical, cognitive , language , social the families are offered resources and support</a:t>
            </a:r>
          </a:p>
          <a:p>
            <a:pPr marL="0" indent="0">
              <a:buNone/>
            </a:pP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Early intervention is a system of services that helps babies and toddlers with developmental delays or disabilities.</a:t>
            </a:r>
          </a:p>
          <a:p>
            <a:endParaRPr lang="en-IN" dirty="0"/>
          </a:p>
        </p:txBody>
      </p:sp>
    </p:spTree>
    <p:extLst>
      <p:ext uri="{BB962C8B-B14F-4D97-AF65-F5344CB8AC3E}">
        <p14:creationId xmlns:p14="http://schemas.microsoft.com/office/powerpoint/2010/main" val="2104269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DEFINITION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According to </a:t>
            </a:r>
            <a:r>
              <a:rPr lang="en-IN" dirty="0" err="1" smtClean="0">
                <a:latin typeface="Times New Roman" panose="02020603050405020304" pitchFamily="18" charset="0"/>
                <a:cs typeface="Times New Roman" panose="02020603050405020304" pitchFamily="18" charset="0"/>
              </a:rPr>
              <a:t>Siegal</a:t>
            </a:r>
            <a:r>
              <a:rPr lang="en-IN" dirty="0" smtClean="0">
                <a:latin typeface="Times New Roman" panose="02020603050405020304" pitchFamily="18" charset="0"/>
                <a:cs typeface="Times New Roman" panose="02020603050405020304" pitchFamily="18" charset="0"/>
              </a:rPr>
              <a:t> (1972), “ Early Intervention is defined as the introduction of planned programming deliberately timed and arranged in order to alter the anticipated or projected course of development”</a:t>
            </a:r>
          </a:p>
          <a:p>
            <a:endParaRPr lang="en-IN" dirty="0"/>
          </a:p>
        </p:txBody>
      </p:sp>
    </p:spTree>
    <p:extLst>
      <p:ext uri="{BB962C8B-B14F-4D97-AF65-F5344CB8AC3E}">
        <p14:creationId xmlns:p14="http://schemas.microsoft.com/office/powerpoint/2010/main" val="438040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RATIONAL</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IN" dirty="0" smtClean="0">
                <a:latin typeface="Times New Roman" panose="02020603050405020304" pitchFamily="18" charset="0"/>
                <a:cs typeface="Times New Roman" panose="02020603050405020304" pitchFamily="18" charset="0"/>
              </a:rPr>
              <a:t>The Growth and development is very rapid in the first 2-3 years of postnatal life.</a:t>
            </a:r>
          </a:p>
          <a:p>
            <a:r>
              <a:rPr lang="en-IN" dirty="0" smtClean="0">
                <a:latin typeface="Times New Roman" panose="02020603050405020304" pitchFamily="18" charset="0"/>
                <a:cs typeface="Times New Roman" panose="02020603050405020304" pitchFamily="18" charset="0"/>
              </a:rPr>
              <a:t>Most of the brain growth, motor development, language, personality, temperament, attachment, social development is achieved in the first 2 years of child’s development.</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first phase of cognitive development take place in 0-2 year that explained in Piaget’s theory in which the basic foundations of intelligence and adaptive </a:t>
            </a:r>
            <a:r>
              <a:rPr lang="en-IN" dirty="0" err="1" smtClean="0">
                <a:latin typeface="Times New Roman" panose="02020603050405020304" pitchFamily="18" charset="0"/>
                <a:cs typeface="Times New Roman" panose="02020603050405020304" pitchFamily="18" charset="0"/>
              </a:rPr>
              <a:t>behavior</a:t>
            </a:r>
            <a:r>
              <a:rPr lang="en-IN" dirty="0" smtClean="0">
                <a:latin typeface="Times New Roman" panose="02020603050405020304" pitchFamily="18" charset="0"/>
                <a:cs typeface="Times New Roman" panose="02020603050405020304" pitchFamily="18" charset="0"/>
              </a:rPr>
              <a:t> are laid down.</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Factors in prenatal and early postnatal life have adverse effect which may result in impairments and disabilities and cause developmental delays or deficits in children.</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Early assessment and early diagnosis of all the neonates are essential to provide Early intervention </a:t>
            </a:r>
          </a:p>
          <a:p>
            <a:endParaRPr lang="en-IN" dirty="0"/>
          </a:p>
        </p:txBody>
      </p:sp>
    </p:spTree>
    <p:extLst>
      <p:ext uri="{BB962C8B-B14F-4D97-AF65-F5344CB8AC3E}">
        <p14:creationId xmlns:p14="http://schemas.microsoft.com/office/powerpoint/2010/main" val="1864872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PURPOSE</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The purpose of Early intervention is prevention of disability and developmental delays.</a:t>
            </a:r>
          </a:p>
          <a:p>
            <a:endParaRPr lang="en-IN" dirty="0"/>
          </a:p>
        </p:txBody>
      </p:sp>
    </p:spTree>
    <p:extLst>
      <p:ext uri="{BB962C8B-B14F-4D97-AF65-F5344CB8AC3E}">
        <p14:creationId xmlns:p14="http://schemas.microsoft.com/office/powerpoint/2010/main" val="130260104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77</TotalTime>
  <Words>1128</Words>
  <Application>Microsoft Office PowerPoint</Application>
  <PresentationFormat>Widescreen</PresentationFormat>
  <Paragraphs>137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Times New Roman</vt:lpstr>
      <vt:lpstr>Trebuchet MS</vt:lpstr>
      <vt:lpstr>Wingdings 3</vt:lpstr>
      <vt:lpstr>Facet</vt:lpstr>
      <vt:lpstr>EDUCATIONAL INSTRUCTION AND TEACHING STRATEGIES (SBMD) B.Ed SPECIAL EDUCATION(MD) II Year</vt:lpstr>
      <vt:lpstr>UNIT I : EARLY INTERVENTION </vt:lpstr>
      <vt:lpstr>CONCEPTS , PRINCIPLES , AND IMPORTANCE OF BRAIN PLASTICITY</vt:lpstr>
      <vt:lpstr>CONCEPT</vt:lpstr>
      <vt:lpstr>CONCEPTS</vt:lpstr>
      <vt:lpstr>EARLY INTERVENTION</vt:lpstr>
      <vt:lpstr>DEFINITION</vt:lpstr>
      <vt:lpstr>RATIONAL</vt:lpstr>
      <vt:lpstr>PURPOSE</vt:lpstr>
      <vt:lpstr>MILESTONES</vt:lpstr>
      <vt:lpstr>MILESTONES</vt:lpstr>
      <vt:lpstr>MILESTONES</vt:lpstr>
      <vt:lpstr>MILESTONES</vt:lpstr>
      <vt:lpstr>PRINCIPLES</vt:lpstr>
      <vt:lpstr>PRINCIPLES</vt:lpstr>
      <vt:lpstr>BRAIN PLASTICITY</vt:lpstr>
      <vt:lpstr>IMPORTANCE OF BRAIN PLASTICITY</vt:lpstr>
      <vt:lpstr>CONCLUSION</vt:lpstr>
      <vt:lpstr>REFERENCE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Priya_kamaraj</dc:creator>
  <cp:lastModifiedBy>Priya_kamaraj</cp:lastModifiedBy>
  <cp:revision>19</cp:revision>
  <dcterms:created xsi:type="dcterms:W3CDTF">2020-08-16T17:23:05Z</dcterms:created>
  <dcterms:modified xsi:type="dcterms:W3CDTF">2020-08-16T18:44:00Z</dcterms:modified>
</cp:coreProperties>
</file>